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79" r:id="rId7"/>
    <p:sldId id="267" r:id="rId8"/>
    <p:sldId id="268" r:id="rId9"/>
    <p:sldId id="269" r:id="rId10"/>
    <p:sldId id="270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8720" autoAdjust="0"/>
  </p:normalViewPr>
  <p:slideViewPr>
    <p:cSldViewPr>
      <p:cViewPr varScale="1">
        <p:scale>
          <a:sx n="53" d="100"/>
          <a:sy n="53" d="100"/>
        </p:scale>
        <p:origin x="-46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4410D-BCD0-4327-931F-B83C359AFE2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0600-2786-48B4-A834-D7188E494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9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nationalgeographic.com/video/magazine/focal-point/0000015e-0536-d466-a57e-9dbeb48b00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Neurological Disorders</a:t>
            </a:r>
            <a:br>
              <a:rPr lang="en-US" dirty="0" smtClean="0"/>
            </a:br>
            <a:r>
              <a:rPr lang="en-US" dirty="0" smtClean="0"/>
              <a:t>Lesson 5.1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447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ill Sans"/>
                <a:cs typeface="Gill Sans"/>
              </a:rPr>
              <a:t>What circuit do drugs affect in </a:t>
            </a:r>
            <a:r>
              <a:rPr lang="en-US" sz="3600" b="1" smtClean="0">
                <a:latin typeface="Gill Sans"/>
                <a:cs typeface="Gill Sans"/>
              </a:rPr>
              <a:t>our brains?</a:t>
            </a:r>
            <a:endParaRPr lang="en-US" sz="3600" b="1" dirty="0" smtClean="0">
              <a:latin typeface="Gill Sans"/>
              <a:cs typeface="Gill Sans"/>
            </a:endParaRPr>
          </a:p>
        </p:txBody>
      </p:sp>
      <p:pic>
        <p:nvPicPr>
          <p:cNvPr id="18" name="Picture 6" descr="http://hilltoplabs.com/public/longev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3445"/>
            <a:ext cx="2819400" cy="190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2830" r="2805" b="2911"/>
          <a:stretch/>
        </p:blipFill>
        <p:spPr bwMode="auto">
          <a:xfrm>
            <a:off x="200926" y="2819400"/>
            <a:ext cx="5133074" cy="354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213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Gill Sans"/>
                <a:cs typeface="Gill Sans"/>
              </a:rPr>
              <a:t>Why do humans abuse drugs?</a:t>
            </a:r>
            <a:endParaRPr lang="en-US" sz="3600" b="1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517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Addiction?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75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Addiction is the continued compulsive use of drugs in spite of adverse health or social consequences.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smtClean="0">
                <a:hlinkClick r:id="rId2"/>
              </a:rPr>
              <a:t>The Science of Addiction:  Your Brain on Drugs</a:t>
            </a: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37554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What is drug addiction?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How can scientists figure out what parts of the brain are involved in addiction?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399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99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Should animals be used in scientific research?</a:t>
            </a:r>
            <a:endParaRPr lang="en-US" dirty="0"/>
          </a:p>
        </p:txBody>
      </p:sp>
      <p:pic>
        <p:nvPicPr>
          <p:cNvPr id="4100" name="Picture 4" descr="http://www.criver.com/SiteCollectionImages/Images_255x164/rm_mice_black1_0015_l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75" y="304800"/>
            <a:ext cx="1905000" cy="167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biologycorner.com/fruitfly/fruit_fly_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572000"/>
            <a:ext cx="2442428" cy="179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g;base64,/9j/4AAQSkZJRgABAQAAAQABAAD/2wBDAAkGBwgHBgkIBwgKCgkLDRYPDQwMDRsUFRAWIB0iIiAdHx8kKDQsJCYxJx8fLT0tMTU3Ojo6Iys/RD84QzQ5Ojf/2wBDAQoKCg0MDRoPDxo3JR8lNzc3Nzc3Nzc3Nzc3Nzc3Nzc3Nzc3Nzc3Nzc3Nzc3Nzc3Nzc3Nzc3Nzc3Nzc3Nzc3Nzf/wAARCACAAMoDASIAAhEBAxEB/8QAHAAAAQQDAQAAAAAAAAAAAAAAAAQFBgcBAwgC/8QAQBAAAQIEBAMFBQUFCAMAAAAAAQIDAAQFEQYSITETQVEHImFxgRQyQpGhI1KxwdEVJHKi8BYXU2KCkuHxJTND/8QAGAEAAwEBAAAAAAAAAAAAAAAAAAIDAQT/xAAeEQADAQEAAwEBAQAAAAAAAAAAAQIRIQMSMUEiUf/aAAwDAQACEQMRAD8AuWCCCAAggggAIIIyN7c+UAGNoq3tIrftkyJRlf7vLk6/eVzPpExxhXEUunqbQs+0OptcboSecUlWJnO086tZNjbLewiHkrXiKxP6NiG3KrU5eTZTmcddCUgC97x0vSpFumU2WkWE5WmGwhIt0EVl2M4TU2V4kqLJCnAEySFnUJ1us+fLwi1wNBr4RSFiFt6wggghxAggggAIIIIACCCDYXO0ABDfWa5SqEyH6rOsSqFGwLp38huYb8TVh1gGn0ohU+4nVW4ZH3jFK4qw1WZ+fVOTc97QrYLcuT6eHhCu0h1FMvej4hpFbSVUqosTKf8AIq5+usOccw0mQqlCqLM2wrhOZwEug6DX3Y6Dw/X26khDT+VqdCblq/veIPMRitA4aHuCCCHECCCCAAggggAIIIIAAm0N1cqzVKlcyilby7hls/ERzPhC2ZfblZdx99WVtCSVGKexViF2femHZhVkq7raQPdTrYHr/wAxLyXiweJ0aq7VHJ99Tsw8rKVXUVnf5QnwnQnsYVxqXy2pcqQqYUANR93zP4XhqkZObxBVGKfJ5lOPLsD8LaR8REdBYZoMph2lNyEmgd3Va7arVzJhIh/WPVJLBzbbbZbQ0ykIbQLJSkWAA2j1BBHQuEX0IIIIACCCGOtYvoNDVkqE+2lz/DQCtXyTcxjaRqTY+b7QRWtR7Y6SypSZKnT00BsTlQPqb/SGz++1JJCcPuW6e0p/SM9kaobLetEQxXjWXo1RbpUtkdnnUFShfRpPInxPIRDnu16qBSlpoctwinupVMkLH8pEQ5T0zNOLranPaJqbdUpzONVHYJ9AB02hatZwefG96W5hktvS72df2zpupwkDMTzJ3hpxFLqYmVB1Zbl0aqUoXN+VhzvDNIVF5hlpaMyTzCdwY24hmVVOjltTxbmCEgufc/rrHOi6Yz111iYkVtyYcznvcRZy2t4bR4RiYtutBtQQ80AUDiDOkdevpGKNh/8AZtJm5maqAmHXQQlsbAnnEXl5BhU8qZmytK0bo5G0USClp0nQqiiq0aVnUDR5sE+Y0P1hfEW7M3OLhhB5h9wW6ag/nEpi09Ry1xhBBBDChBBBAADXaA7QzYrnH6fS0TssFKdafT3RsQdCDEVq2Mph+n8LIhlxQ7/BJIt0vE68ijg8xpuxxXcygxLqIl21d5Y2Wvp6RUtenlPLITvmvbmYc6xVHHWxxHO8Bom8LOzDDpxFiEz82jNI09QUonZx3dKPIXzH0iEp3Wso/wCUWH2ZYURQqQ3PTTVqlNNgrJGraeSfCJt129IDqSTe8YjqSxEW9CCCCNMMwkqlRlKVIuzs+6GmWt1Hmeg6kwqUQAVEgZdbk2tFEY7xYvEdWcblXr0mWNpdCTo4of8A0Pj93wsecLTxDTPsxbijH9UrLq2KcVyUmTYBJ76x1J5RBn21Fxa3AVAnUqVcqMbmVXSpVwBCZ0qW6CDqo5RrEW2zpUpIMoGhACidgI3NyiUELUEgiPBdCnToVW0AHURtTxVrCSlV1eGvkIR6Nw2toDiig2KtrE7QrlKdNy6wZN11KVHNkTYg/OE6JZxh5BUk5tzY/SJXTZlHDSqyQjZWbc9AIm6wb102pmM8k2nKlDyT3W07q/Xa8N6J5Gch9SbEWJ3vDs4wampSkJWhSDdLgNiDbYRDaw49KTilTLaVtlViWxaxENL0RrCTOLlm6a4h10cJSSCdbg+B6xDXH2OJkb4igVHM6om5ESWi09+r9+Xl+Pp72XUecSCk4Jmpueb9rleHL3BWctjpDpMHSwmXZ5IKk8OtKWolcyeKoWta4/QRJ4whAQhKUAJSkCyQNrRmOmViORvWEEEEaYEEEB212gAifaFMqakZWWQvKXXLkX3AH/MVjUHUEHnbl43iZ9okyTVkNfC00kX3y31v9Yr+sOWI7oSnT/uOPyds6IXDxh3DVRxfU3GJZYaYaUOPMKHuDoOqovqgUaToFLZp1PbystczupR3UTzJ1hs7Pqcim4Wk0hADj6OM4bWJUrU3iRx0xOIlVa8CCCCHECCCCACG9qdaXSsOlhlQDs6S0SD3gi3et6aRRk0oNoQAkAE6Dxib9r1QExioMJdBTKspSLbJUdTFdvrC7m5sm/8A3Eq6y8LEbzM93IAABsLx44gsi4+LNeEjps6BrYi+kKUHMhokWGWwhWPpsbe4ToKgLWFx4wsbqmecQBoojccoYplwcRSbnUgD0jZLyz7qVujXcAeMY5NTJSZ32kOMyKOIoXC3OV/OFQ9rbLcuzbMuwzW5eHQRow6kMSJbGt/fXbc/l/Q6RI5YsNLD7w0Snu5tPU/pHPTSZRaOkgn2SRUwgZSB31qNyBzsPziHV5bcxMoaZBKb5dRqekP87VylpZRlAWMrYPM8yYYaVTn6vXJeWllBSlOBaydgBzgjdMr4Wx2dUF6jUwmZaLTjm6Sq8S7U7xrlkFphtBNylIF7842R3SsRx09YQQQQwoQQQQAB0F4q3E/ae/LVN+Ro7baENKyLeXr3hvYRPMWT7tLw9PTcukqdbaPDAF7G1rmOZJtTqlre+EHVStSTCtjQiTVHE9Qn6gJt94OO6JUALBQ6RpX/AOUqMqzc3dfQlSb7C8RhE+tKthrpG9l1yZfSeNw3BbKsG1jEnK3SmnV7LYZYaaSmyUJCR6CPUVPgLtGcQ6KViR3M4VpS1M8tdNfpFsb6jbrFp+EmsYQQQRpgRkdYxGRuDABzV2jOpVi6rlChZMzY28hEZQrhrXnvYn8YfcatBrFVXS53iJkknrEefKha+6O6fGxiT+l18MpWVKtzJ0tvC95SWZdltZGZpOtuZhqZd4ToUNbXtfrGh91bi1XJJUecGG7wVSyUzcwdDlB0iTNy6W2LHMkWsCIaaHLBJBVpbVR8IfW3RNzDqGh3Gk3BHWJXRSEbZF1KmwgJCAVDQpF/X9IWuzXEsSdEkEBet/H+t4aC6GllIHLXx/ofjCCcqS3FhtrXW9+US9dGbHafqIUMiNVAZfIRaHZHSWk0hNXKU8SYzoQu2pSFEfkYoJ+ccClICjmO9ucW12d9qlFp1EkqNV23ZQyrYbS+lGZC/O22uuvWOiPH+kPJbzC5PLaCGGSxphqfP7rW5JZO6eJYiHtl5p5AUy6hxJ2KFAg/KLkD3BGba2+UYOhsd4ACCCCADy60h5pxp0ZkOJKVA7EGOc6zh5UvimoU95Cksy6zl5BSTqm3pp6R0dFYdqE2ymqIS2EcRDX2h5knaJeR4h4+lO1yQbll2ZFhCKXWUkFJuflDjWny5mWRoOUT7D/Y7MzknLzc9UW22phoOcNCO8m+w1gjqHrEQBClTZQlJSnYeJi1uzrtAUw83QsSPWV7stNrVoDfRCz48jtyvFb4jokzhiruSjriFlGqVo2I8YRPTSplQU4QpdrXIhuox40dXfrBFG4L7TZ6jobkqy2uckk91Dl/tGh6+8PW/nFyUmryFYlBNU+ZQ80dyk6jwI5GGTEaFsZEYPht1gjRTmrtWQpjHFVRawU4FjxBERhKS8ypwnc6jpE47dUIbxsHEEFS5RGdI5HX8b/SK/afCZdxCvitaEaKy+CZwKSQnnClpsWTcXJO8apdoqXveFrTJU4lO2sZTGS0Wuv8GRJToVCxtvaFdBqjUrR3QE5n1Pd/XlbQeUMlRcISG9ikWhAzMLbVdGgOhHWFUajXTTwkbs2XitQUM3Qj3uv6QkSUHvZrK5giECZhVs6VZT0jwl4hRJ1JjPTA9xQ8gAXzDztCUnvXvcEknleMuOlQtyjXFJErGezYgAgG3UXh3o2I6xRXg5S59+Xt8IVdJ6Cx5QzDWNyRDC4WfTO2muMpQiep0jOAbqBUypXyuPpE5wt2rUOsutytQS5TJxxQShL5zIWTsAsDQ/xWjntLRVzvCuXQBcOhPu2sYxs31Om6li/DtNWtuaq8rxUaqaaXxXAP4UXMNf8AeXhnk/NkdfZVxQrakWIbRkAGiU6AWj37SOaEX8RCO2b6I6mUoJBJOgFyYorF88Z6ozcybFLqzkJ5AaCLZxnURTsPv5Tlde+zb8SRqfQXiiKq6L3IOmyb6GF8r7hnjXBHR5FdXxHTaagd6YmUD/SDdX8oMdPpSltISkdxIATblYRS3YhSTN1ycrS9USiOA3f/ABFjU+iR/NF1jTaKQuC2+kUxzg9rE0lZktMzQGjhbF1eGbeKPxDg6tYbcKqhLILJPdebWFJP53jpoabfK8RnGWEWsTS6UcZDDw04q0FengAfxjWgl/6c6OrBbCQLXHyMKaPXKnQ5v2qmTTjDhACsuoUOhHOJBijs8q2Hm1PEtzMtf/2ti1h4iIiFp2KD6i8Yhy18P9sbgSG6/IBatuLLafNJiRTPazhxqULzHtLzttGS3lufMxQgClK7m8LGZFV0qcASjw3jdD1NGK6q9W61NVCaV9s+q+UG+RPJI8IZbjQQumW1JmShRUU30zchCqQors/MNMsJKlrJsBppGOkgz8EDK8pFoWsTCWSVmx7tteUSNrAVSde4bKc25Fxvbl5w11nBlfkpVcwuSWWW/fUke756wvGxtwj1QdS69dG1tfOEkeik21BHpHpDK1C+Uw64T1s1x7TqQBe8bxKrIGkZEuQqxIFoNNxmoixCbm8eghfTSFbcuNyoX6eEOVLo9QqLoEhITEyVHuhtBI+drRnsCQypTbcGN+QJscwKTzHKLKo/ZDXJ9YXUVsU5pVrhRzuAeQ2PmYlkn2LUJoPIm5+oTCFgcMgpbU3bc6DX5Rq6DaRSUkytxZbZbU85e2RpJUr5DWJLSsC4nqCklmiTDaVDRczZtI/3WPyBjoekUqSo0gxI05hLLDCAhNveIHMncmFp26eUDnTPYpum9kNUet+06nLyyCNUS6S4R5E2H0iQI7JKSEgKn5hRA1Nk6/SLE3G0Z16weqM92Vb2i1X26piTZVdqWTkKv83xfkPnFWVd8F1XeOVF7nwEP9WnXAtxxVs6iSRfmTcmNGBaR/aHFsmwpN2Glcd6/MJsbeptHPP9PWV+Iubs5oZoOFJOWdT+8Op47555la29NB6RJoBoABoBBHUuIi/oRm56xiCAw0zcoxOS62JlsONqGqTFdYo7LWJzKqghiWUTdXEJN4suDqYxo1U0c4VTA1bpj2T2ZyYIUBmZQbKPhCiQwhiSayoap7gJ0+2OURe9QrVLp7Rcm51hOXSwUFKJ8ANYYZjtApaBllWJiYV8JsEg+ZvE6S/R1TIQ52XzMuw0FuiYqLyrZEJ+zZTzJPOJNL0Oi4XqMtMTcw0AxLFBT8S3FHUgeQ+sR+v45q80lxLDyJNu+yTlUfnqYijtSTo6pwOuKGpUSSN94nVr8H7+lk1LFDcupblLkkpANy67uPJMQLENTfrSl+3zjryQcyUk2QP9I0/OGl+tOLbKM2ZRJ0uY0MSdXq6uHTpGam76ZWmlEep2T6kQvWbwQTTcupLgCW0FJ63KjCNIFstiU25aCLHofZHV50IXXJtmnNHvFpn7V3yv7oP+6LAo/ZrhilpQfYBNvJ14s2eISfI6D0AiyltCOkc8MSb86vJIS7swu9srCSv8Nom+H+yiv1IJcnm0U9o83e8u38I/WL5l5SWlgBLy7TYGwQgC0boZSL7kHoHZfh2kFLswyqfmRsuYN0g9QnaJsy02wjhsNoaR91CQkfSPcYhsSFbbDToINOQtpbSCCNMCCCCAAgggg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Comparing the Human and Rat Brain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1552846"/>
            <a:ext cx="18804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Human Brain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6098728" y="1600742"/>
            <a:ext cx="13661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Rat Brain</a:t>
            </a:r>
            <a:endParaRPr lang="en-US" sz="2500" dirty="0"/>
          </a:p>
        </p:txBody>
      </p:sp>
      <p:grpSp>
        <p:nvGrpSpPr>
          <p:cNvPr id="2" name="Group 8"/>
          <p:cNvGrpSpPr/>
          <p:nvPr/>
        </p:nvGrpSpPr>
        <p:grpSpPr>
          <a:xfrm>
            <a:off x="33337" y="1906215"/>
            <a:ext cx="9024257" cy="4370900"/>
            <a:chOff x="54430" y="2029900"/>
            <a:chExt cx="9024257" cy="43709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" t="2185" r="1127"/>
            <a:stretch/>
          </p:blipFill>
          <p:spPr bwMode="auto">
            <a:xfrm>
              <a:off x="54430" y="2077796"/>
              <a:ext cx="9024257" cy="4323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54430" y="2029900"/>
              <a:ext cx="402770" cy="332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29443" y="2077796"/>
              <a:ext cx="2016586" cy="1046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812" y="4953000"/>
            <a:ext cx="2164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Humans have a more developed cerebral cortex, many gyri and sulci (ridges and grooves)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2072365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have large cerebellums and differently shaped ventricles (white gaps)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4953000"/>
            <a:ext cx="2288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parts of the brain are almost identical in mice, rats and humans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15000" y="4800600"/>
            <a:ext cx="20574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14601" y="5105400"/>
            <a:ext cx="1219199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799" y="5691664"/>
            <a:ext cx="198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This area is what controls addiction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9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76400"/>
          </a:xfrm>
        </p:spPr>
        <p:txBody>
          <a:bodyPr>
            <a:noAutofit/>
          </a:bodyPr>
          <a:lstStyle/>
          <a:p>
            <a:r>
              <a:rPr lang="en-US" dirty="0" smtClean="0"/>
              <a:t>How do scientists figure out what parts of the brain are involved in addiction?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2830" r="2805" b="2911"/>
          <a:stretch/>
        </p:blipFill>
        <p:spPr bwMode="auto">
          <a:xfrm>
            <a:off x="1540042" y="1600200"/>
            <a:ext cx="5823284" cy="402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5626769"/>
            <a:ext cx="9144000" cy="85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dirty="0" smtClean="0"/>
              <a:t>Complete Lab on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8437" y="3399216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 (min)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01299" y="2158440"/>
            <a:ext cx="2025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 number of lever presses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620677" y="827245"/>
            <a:ext cx="8982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A</a:t>
            </a:r>
            <a:endParaRPr lang="en-US" sz="2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3427" y="827245"/>
            <a:ext cx="883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B</a:t>
            </a:r>
            <a:endParaRPr lang="en-US" sz="2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63974" y="3424823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 (min)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55570" y="2165706"/>
            <a:ext cx="2025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 number of lever presses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"/>
          <a:stretch/>
        </p:blipFill>
        <p:spPr bwMode="auto">
          <a:xfrm>
            <a:off x="668051" y="1211130"/>
            <a:ext cx="2751616" cy="2212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537" y="1182120"/>
            <a:ext cx="2756264" cy="221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772022" y="1091956"/>
            <a:ext cx="3660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81699" y="1412980"/>
            <a:ext cx="366092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53023" y="9144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53022" y="1228314"/>
            <a:ext cx="65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23306" y="67484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*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1638437" y="6200001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 (min)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504355" y="4928925"/>
            <a:ext cx="2025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 number of lever presses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3973" y="6189507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 (min)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255570" y="4928926"/>
            <a:ext cx="2025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 number of lever presses</a:t>
            </a:r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2" y="3978256"/>
            <a:ext cx="2751616" cy="222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831" y="3969734"/>
            <a:ext cx="2733024" cy="2198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00200" y="3663480"/>
            <a:ext cx="8742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C</a:t>
            </a:r>
            <a:endParaRPr lang="en-US" sz="2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0985" y="3663480"/>
            <a:ext cx="9062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D</a:t>
            </a:r>
            <a:endParaRPr lang="en-US" sz="25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23306" y="3496511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*</a:t>
            </a:r>
            <a:endParaRPr lang="en-US" sz="4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989" y="0"/>
            <a:ext cx="8118161" cy="1143000"/>
          </a:xfrm>
        </p:spPr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1065" y="152400"/>
            <a:ext cx="2830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Which rats pressed the stimulus lever the most?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52400"/>
            <a:ext cx="253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Which rats pressed the food lever the most?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017" r="1786" b="24450"/>
          <a:stretch/>
        </p:blipFill>
        <p:spPr>
          <a:xfrm>
            <a:off x="4800600" y="4176890"/>
            <a:ext cx="3455032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8" t="37619" r="2262" b="23492"/>
          <a:stretch/>
        </p:blipFill>
        <p:spPr>
          <a:xfrm>
            <a:off x="607150" y="1796100"/>
            <a:ext cx="3318591" cy="2090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54" t="37460" r="2142" b="24286"/>
          <a:stretch/>
        </p:blipFill>
        <p:spPr>
          <a:xfrm>
            <a:off x="4701039" y="1813164"/>
            <a:ext cx="3361158" cy="20559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parts of the brain are involved in addiction?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21141" y="1471446"/>
            <a:ext cx="8982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A</a:t>
            </a:r>
            <a:endParaRPr lang="en-US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39046" y="1471446"/>
            <a:ext cx="883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B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0664" y="3872090"/>
            <a:ext cx="8742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C</a:t>
            </a:r>
            <a:endParaRPr lang="en-US" sz="2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27825" y="3872090"/>
            <a:ext cx="9062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Rat D</a:t>
            </a:r>
            <a:endParaRPr lang="en-US" sz="2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89960" y="1656112"/>
            <a:ext cx="89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cocaine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08" t="36494" r="1787" b="23968"/>
          <a:stretch/>
        </p:blipFill>
        <p:spPr>
          <a:xfrm>
            <a:off x="617413" y="4352020"/>
            <a:ext cx="3361229" cy="212498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12715" y="1656112"/>
            <a:ext cx="850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70801" y="127681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*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70801" y="37060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*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70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7" t="25862" r="1126" b="13293"/>
          <a:stretch/>
        </p:blipFill>
        <p:spPr bwMode="auto">
          <a:xfrm>
            <a:off x="1828800" y="1954143"/>
            <a:ext cx="6113761" cy="356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Brain’s Reward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23621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Prefrontal Cortex</a:t>
            </a:r>
          </a:p>
          <a:p>
            <a:pPr algn="ctr"/>
            <a:r>
              <a:rPr lang="en-US" sz="2000" dirty="0" smtClean="0"/>
              <a:t>(PFC)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17534" y="5105400"/>
            <a:ext cx="23374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Nucleus </a:t>
            </a:r>
            <a:r>
              <a:rPr lang="en-US" sz="2000" dirty="0" err="1" smtClean="0"/>
              <a:t>Accumbens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 err="1" smtClean="0"/>
              <a:t>NAc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11209" y="5465425"/>
            <a:ext cx="261725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Ventral Tegmental Area</a:t>
            </a:r>
          </a:p>
          <a:p>
            <a:pPr algn="ctr"/>
            <a:r>
              <a:rPr lang="en-US" sz="2000" dirty="0" smtClean="0"/>
              <a:t>(VTA)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2199" y="2308086"/>
            <a:ext cx="609601" cy="5873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55033" y="4572000"/>
            <a:ext cx="502567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257800" y="4528177"/>
            <a:ext cx="664030" cy="964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9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173997" y="1990708"/>
            <a:ext cx="8925370" cy="4323004"/>
            <a:chOff x="54430" y="2029900"/>
            <a:chExt cx="9024257" cy="4370900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" t="2185" r="1127"/>
            <a:stretch/>
          </p:blipFill>
          <p:spPr bwMode="auto">
            <a:xfrm>
              <a:off x="54430" y="2077796"/>
              <a:ext cx="9024257" cy="4323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54430" y="2029900"/>
              <a:ext cx="402770" cy="332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29443" y="2077796"/>
              <a:ext cx="2016586" cy="1046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Brain’s Reward Circuit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1552846"/>
            <a:ext cx="18804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Human Brain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6098728" y="1600742"/>
            <a:ext cx="13661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Rat Brain</a:t>
            </a:r>
            <a:endParaRPr lang="en-US" sz="2500" dirty="0"/>
          </a:p>
        </p:txBody>
      </p:sp>
      <p:sp>
        <p:nvSpPr>
          <p:cNvPr id="10" name="Oval 9"/>
          <p:cNvSpPr/>
          <p:nvPr/>
        </p:nvSpPr>
        <p:spPr>
          <a:xfrm>
            <a:off x="6760032" y="4604656"/>
            <a:ext cx="533400" cy="533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07772" y="3853544"/>
            <a:ext cx="533400" cy="533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25888" y="4669972"/>
            <a:ext cx="533400" cy="533400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84514" y="3984168"/>
            <a:ext cx="533400" cy="533400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795" y="3287486"/>
            <a:ext cx="533400" cy="533400"/>
          </a:xfrm>
          <a:prstGeom prst="ellipse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22965" y="3586844"/>
            <a:ext cx="533400" cy="533400"/>
          </a:xfrm>
          <a:prstGeom prst="ellipse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81799" y="5344886"/>
            <a:ext cx="838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VTA</a:t>
            </a:r>
            <a:endParaRPr lang="en-US" sz="2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62154" y="5334000"/>
            <a:ext cx="838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/>
              <a:t>NAc</a:t>
            </a:r>
            <a:endParaRPr lang="en-US" sz="2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20540" y="4425042"/>
            <a:ext cx="838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PFC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69087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279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Neurological Disorders Lesson 5.1 </vt:lpstr>
      <vt:lpstr>Do Now:</vt:lpstr>
      <vt:lpstr>Should animals be used in scientific research?</vt:lpstr>
      <vt:lpstr>Comparing the Human and Rat Brain</vt:lpstr>
      <vt:lpstr>How do scientists figure out what parts of the brain are involved in addiction?</vt:lpstr>
      <vt:lpstr>The Data</vt:lpstr>
      <vt:lpstr>What parts of the brain are involved in addiction?</vt:lpstr>
      <vt:lpstr>The Brain’s Reward Circuit</vt:lpstr>
      <vt:lpstr>The Brain’s Reward Circuit</vt:lpstr>
      <vt:lpstr>PowerPoint Presentation</vt:lpstr>
      <vt:lpstr>What is Addiction?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Eagle</cp:lastModifiedBy>
  <cp:revision>65</cp:revision>
  <cp:lastPrinted>2018-11-26T15:56:54Z</cp:lastPrinted>
  <dcterms:created xsi:type="dcterms:W3CDTF">2012-02-07T14:43:48Z</dcterms:created>
  <dcterms:modified xsi:type="dcterms:W3CDTF">2018-11-26T19:36:11Z</dcterms:modified>
</cp:coreProperties>
</file>