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2" r:id="rId2"/>
    <p:sldId id="263" r:id="rId3"/>
    <p:sldId id="264" r:id="rId4"/>
    <p:sldId id="265" r:id="rId5"/>
    <p:sldId id="266" r:id="rId6"/>
    <p:sldId id="279" r:id="rId7"/>
    <p:sldId id="267" r:id="rId8"/>
    <p:sldId id="268" r:id="rId9"/>
    <p:sldId id="269" r:id="rId10"/>
    <p:sldId id="270" r:id="rId11"/>
    <p:sldId id="272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9" autoAdjust="0"/>
    <p:restoredTop sz="98720" autoAdjust="0"/>
  </p:normalViewPr>
  <p:slideViewPr>
    <p:cSldViewPr>
      <p:cViewPr varScale="1">
        <p:scale>
          <a:sx n="53" d="100"/>
          <a:sy n="53" d="100"/>
        </p:scale>
        <p:origin x="-461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4410D-BCD0-4327-931F-B83C359AFE2A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F00600-2786-48B4-A834-D7188E494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396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71A3BAA-BEBD-43BC-A7F8-DA4FCB5F5B90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7F2488-325C-42E5-9B07-CBD19A59E7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66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87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0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2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0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36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075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266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184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15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73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5ADB3-2238-403D-9537-C58414720545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1C9FA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8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Gill Sans"/>
          <a:ea typeface="+mj-ea"/>
          <a:cs typeface="Gill San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video.nationalgeographic.com/video/magazine/focal-point/0000015e-0536-d466-a57e-9dbeb48b000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534400" cy="23923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Neurological Disorders</a:t>
            </a:r>
            <a:br>
              <a:rPr lang="en-US" dirty="0" smtClean="0"/>
            </a:br>
            <a:r>
              <a:rPr lang="en-US" dirty="0" smtClean="0"/>
              <a:t>Lesson 5.1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1447800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Gill Sans"/>
                <a:cs typeface="Gill Sans"/>
              </a:rPr>
              <a:t>What circuit do drugs affect in </a:t>
            </a:r>
            <a:r>
              <a:rPr lang="en-US" sz="3600" b="1" smtClean="0">
                <a:latin typeface="Gill Sans"/>
                <a:cs typeface="Gill Sans"/>
              </a:rPr>
              <a:t>our brains?</a:t>
            </a:r>
            <a:endParaRPr lang="en-US" sz="3600" b="1" dirty="0" smtClean="0">
              <a:latin typeface="Gill Sans"/>
              <a:cs typeface="Gill Sans"/>
            </a:endParaRPr>
          </a:p>
        </p:txBody>
      </p:sp>
      <p:pic>
        <p:nvPicPr>
          <p:cNvPr id="18" name="Picture 6" descr="http://hilltoplabs.com/public/longevan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263445"/>
            <a:ext cx="2819400" cy="1908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9" t="2830" r="2805" b="2911"/>
          <a:stretch/>
        </p:blipFill>
        <p:spPr bwMode="auto">
          <a:xfrm>
            <a:off x="200926" y="2819400"/>
            <a:ext cx="5133074" cy="3549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9144000" cy="2133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>
                <a:latin typeface="Gill Sans"/>
                <a:cs typeface="Gill Sans"/>
              </a:rPr>
              <a:t>Why do humans abuse drugs?</a:t>
            </a:r>
            <a:endParaRPr lang="en-US" sz="3600" b="1" dirty="0"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65176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Addiction?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1752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dirty="0" smtClean="0"/>
              <a:t>Addiction is the continued compulsive use of drugs in spite of adverse health or social consequences. </a:t>
            </a: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smtClean="0">
                <a:hlinkClick r:id="rId2"/>
              </a:rPr>
              <a:t>The Science of Addiction:  Your Brain on Drugs</a:t>
            </a:r>
            <a:endParaRPr lang="en-US" sz="3600" smtClean="0"/>
          </a:p>
        </p:txBody>
      </p:sp>
    </p:spTree>
    <p:extLst>
      <p:ext uri="{BB962C8B-B14F-4D97-AF65-F5344CB8AC3E}">
        <p14:creationId xmlns:p14="http://schemas.microsoft.com/office/powerpoint/2010/main" val="375540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Now: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 smtClean="0"/>
              <a:t>What is drug addiction? </a:t>
            </a:r>
          </a:p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r>
              <a:rPr lang="en-US" sz="3000" dirty="0" smtClean="0"/>
              <a:t>How can scientists figure out what parts of the brain are involved in addiction?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83997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099" y="2743200"/>
            <a:ext cx="91440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Should animals be used in scientific research?</a:t>
            </a:r>
            <a:endParaRPr lang="en-US" dirty="0"/>
          </a:p>
        </p:txBody>
      </p:sp>
      <p:pic>
        <p:nvPicPr>
          <p:cNvPr id="4100" name="Picture 4" descr="http://www.criver.com/SiteCollectionImages/Images_255x164/rm_mice_black1_0015_lr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1275" y="304800"/>
            <a:ext cx="1905000" cy="1677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www.biologycorner.com/fruitfly/fruit_fly_pi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4572000"/>
            <a:ext cx="2442428" cy="1791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 descr="data:image/jpg;base64,/9j/4AAQSkZJRgABAQAAAQABAAD/2wBDAAkGBwgHBgkIBwgKCgkLDRYPDQwMDRsUFRAWIB0iIiAdHx8kKDQsJCYxJx8fLT0tMTU3Ojo6Iys/RD84QzQ5Ojf/2wBDAQoKCg0MDRoPDxo3JR8lNzc3Nzc3Nzc3Nzc3Nzc3Nzc3Nzc3Nzc3Nzc3Nzc3Nzc3Nzc3Nzc3Nzc3Nzc3Nzc3Nzf/wAARCACAAMoDASIAAhEBAxEB/8QAHAAAAQQDAQAAAAAAAAAAAAAAAAQFBgcBAwgC/8QAQBAAAQIEBAMFBQUFCAMAAAAAAQIDAAQFEQYSITETQVEHImFxgRQyQpGhI1KxwdEVJHKi8BYXU2KCkuHxJTND/8QAGAEAAwEBAAAAAAAAAAAAAAAAAAIDAQT/xAAeEQADAQEAAwEBAQAAAAAAAAAAAQIRIQMSMUEiUf/aAAwDAQACEQMRAD8AuWCCCAAggggAIIIyN7c+UAGNoq3tIrftkyJRlf7vLk6/eVzPpExxhXEUunqbQs+0OptcboSecUlWJnO086tZNjbLewiHkrXiKxP6NiG3KrU5eTZTmcddCUgC97x0vSpFumU2WkWE5WmGwhIt0EVl2M4TU2V4kqLJCnAEySFnUJ1us+fLwi1wNBr4RSFiFt6wggghxAggggAIIIIACCCDYXO0ABDfWa5SqEyH6rOsSqFGwLp38huYb8TVh1gGn0ohU+4nVW4ZH3jFK4qw1WZ+fVOTc97QrYLcuT6eHhCu0h1FMvej4hpFbSVUqosTKf8AIq5+usOccw0mQqlCqLM2wrhOZwEug6DX3Y6Dw/X26khDT+VqdCblq/veIPMRitA4aHuCCCHECCCCAAggggAIIIIAAm0N1cqzVKlcyilby7hls/ERzPhC2ZfblZdx99WVtCSVGKexViF2femHZhVkq7raQPdTrYHr/wAxLyXiweJ0aq7VHJ99Tsw8rKVXUVnf5QnwnQnsYVxqXy2pcqQqYUANR93zP4XhqkZObxBVGKfJ5lOPLsD8LaR8REdBYZoMph2lNyEmgd3Va7arVzJhIh/WPVJLBzbbbZbQ0ykIbQLJSkWAA2j1BBHQuEX0IIIIACCCGOtYvoNDVkqE+2lz/DQCtXyTcxjaRqTY+b7QRWtR7Y6SypSZKnT00BsTlQPqb/SGz++1JJCcPuW6e0p/SM9kaobLetEQxXjWXo1RbpUtkdnnUFShfRpPInxPIRDnu16qBSlpoctwinupVMkLH8pEQ5T0zNOLranPaJqbdUpzONVHYJ9AB02hatZwefG96W5hktvS72df2zpupwkDMTzJ3hpxFLqYmVB1Zbl0aqUoXN+VhzvDNIVF5hlpaMyTzCdwY24hmVVOjltTxbmCEgufc/rrHOi6Yz111iYkVtyYcznvcRZy2t4bR4RiYtutBtQQ80AUDiDOkdevpGKNh/8AZtJm5maqAmHXQQlsbAnnEXl5BhU8qZmytK0bo5G0USClp0nQqiiq0aVnUDR5sE+Y0P1hfEW7M3OLhhB5h9wW6ag/nEpi09Ry1xhBBBDChBBBAADXaA7QzYrnH6fS0TssFKdafT3RsQdCDEVq2Mph+n8LIhlxQ7/BJIt0vE68ijg8xpuxxXcygxLqIl21d5Y2Wvp6RUtenlPLITvmvbmYc6xVHHWxxHO8Bom8LOzDDpxFiEz82jNI09QUonZx3dKPIXzH0iEp3Wso/wCUWH2ZYURQqQ3PTTVqlNNgrJGraeSfCJt129IDqSTe8YjqSxEW9CCCCNMMwkqlRlKVIuzs+6GmWt1Hmeg6kwqUQAVEgZdbk2tFEY7xYvEdWcblXr0mWNpdCTo4of8A0Pj93wsecLTxDTPsxbijH9UrLq2KcVyUmTYBJ76x1J5RBn21Fxa3AVAnUqVcqMbmVXSpVwBCZ0qW6CDqo5RrEW2zpUpIMoGhACidgI3NyiUELUEgiPBdCnToVW0AHURtTxVrCSlV1eGvkIR6Nw2toDiig2KtrE7QrlKdNy6wZN11KVHNkTYg/OE6JZxh5BUk5tzY/SJXTZlHDSqyQjZWbc9AIm6wb102pmM8k2nKlDyT3W07q/Xa8N6J5Gch9SbEWJ3vDs4wampSkJWhSDdLgNiDbYRDaw49KTilTLaVtlViWxaxENL0RrCTOLlm6a4h10cJSSCdbg+B6xDXH2OJkb4igVHM6om5ESWi09+r9+Xl+Pp72XUecSCk4Jmpueb9rleHL3BWctjpDpMHSwmXZ5IKk8OtKWolcyeKoWta4/QRJ4whAQhKUAJSkCyQNrRmOmViORvWEEEEaYEEEB212gAifaFMqakZWWQvKXXLkX3AH/MVjUHUEHnbl43iZ9okyTVkNfC00kX3y31v9Yr+sOWI7oSnT/uOPyds6IXDxh3DVRxfU3GJZYaYaUOPMKHuDoOqovqgUaToFLZp1PbystczupR3UTzJ1hs7Pqcim4Wk0hADj6OM4bWJUrU3iRx0xOIlVa8CCCCHECCCCACG9qdaXSsOlhlQDs6S0SD3gi3et6aRRk0oNoQAkAE6Dxib9r1QExioMJdBTKspSLbJUdTFdvrC7m5sm/8A3Eq6y8LEbzM93IAABsLx44gsi4+LNeEjps6BrYi+kKUHMhokWGWwhWPpsbe4ToKgLWFx4wsbqmecQBoojccoYplwcRSbnUgD0jZLyz7qVujXcAeMY5NTJSZ32kOMyKOIoXC3OV/OFQ9rbLcuzbMuwzW5eHQRow6kMSJbGt/fXbc/l/Q6RI5YsNLD7w0Snu5tPU/pHPTSZRaOkgn2SRUwgZSB31qNyBzsPziHV5bcxMoaZBKb5dRqekP87VylpZRlAWMrYPM8yYYaVTn6vXJeWllBSlOBaydgBzgjdMr4Wx2dUF6jUwmZaLTjm6Sq8S7U7xrlkFphtBNylIF7842R3SsRx09YQQQQwoQQQQAB0F4q3E/ae/LVN+Ro7baENKyLeXr3hvYRPMWT7tLw9PTcukqdbaPDAF7G1rmOZJtTqlre+EHVStSTCtjQiTVHE9Qn6gJt94OO6JUALBQ6RpX/AOUqMqzc3dfQlSb7C8RhE+tKthrpG9l1yZfSeNw3BbKsG1jEnK3SmnV7LYZYaaSmyUJCR6CPUVPgLtGcQ6KViR3M4VpS1M8tdNfpFsb6jbrFp+EmsYQQQRpgRkdYxGRuDABzV2jOpVi6rlChZMzY28hEZQrhrXnvYn8YfcatBrFVXS53iJkknrEefKha+6O6fGxiT+l18MpWVKtzJ0tvC95SWZdltZGZpOtuZhqZd4ToUNbXtfrGh91bi1XJJUecGG7wVSyUzcwdDlB0iTNy6W2LHMkWsCIaaHLBJBVpbVR8IfW3RNzDqGh3Gk3BHWJXRSEbZF1KmwgJCAVDQpF/X9IWuzXEsSdEkEBet/H+t4aC6GllIHLXx/ofjCCcqS3FhtrXW9+US9dGbHafqIUMiNVAZfIRaHZHSWk0hNXKU8SYzoQu2pSFEfkYoJ+ccClICjmO9ucW12d9qlFp1EkqNV23ZQyrYbS+lGZC/O22uuvWOiPH+kPJbzC5PLaCGGSxphqfP7rW5JZO6eJYiHtl5p5AUy6hxJ2KFAg/KLkD3BGba2+UYOhsd4ACCCCADy60h5pxp0ZkOJKVA7EGOc6zh5UvimoU95Cksy6zl5BSTqm3pp6R0dFYdqE2ymqIS2EcRDX2h5knaJeR4h4+lO1yQbll2ZFhCKXWUkFJuflDjWny5mWRoOUT7D/Y7MzknLzc9UW22phoOcNCO8m+w1gjqHrEQBClTZQlJSnYeJi1uzrtAUw83QsSPWV7stNrVoDfRCz48jtyvFb4jokzhiruSjriFlGqVo2I8YRPTSplQU4QpdrXIhuox40dXfrBFG4L7TZ6jobkqy2uckk91Dl/tGh6+8PW/nFyUmryFYlBNU+ZQ80dyk6jwI5GGTEaFsZEYPht1gjRTmrtWQpjHFVRawU4FjxBERhKS8ypwnc6jpE47dUIbxsHEEFS5RGdI5HX8b/SK/afCZdxCvitaEaKy+CZwKSQnnClpsWTcXJO8apdoqXveFrTJU4lO2sZTGS0Wuv8GRJToVCxtvaFdBqjUrR3QE5n1Pd/XlbQeUMlRcISG9ikWhAzMLbVdGgOhHWFUajXTTwkbs2XitQUM3Qj3uv6QkSUHvZrK5giECZhVs6VZT0jwl4hRJ1JjPTA9xQ8gAXzDztCUnvXvcEknleMuOlQtyjXFJErGezYgAgG3UXh3o2I6xRXg5S59+Xt8IVdJ6Cx5QzDWNyRDC4WfTO2muMpQiep0jOAbqBUypXyuPpE5wt2rUOsutytQS5TJxxQShL5zIWTsAsDQ/xWjntLRVzvCuXQBcOhPu2sYxs31Om6li/DtNWtuaq8rxUaqaaXxXAP4UXMNf8AeXhnk/NkdfZVxQrakWIbRkAGiU6AWj37SOaEX8RCO2b6I6mUoJBJOgFyYorF88Z6ozcybFLqzkJ5AaCLZxnURTsPv5Tlde+zb8SRqfQXiiKq6L3IOmyb6GF8r7hnjXBHR5FdXxHTaagd6YmUD/SDdX8oMdPpSltISkdxIATblYRS3YhSTN1ycrS9USiOA3f/ABFjU+iR/NF1jTaKQuC2+kUxzg9rE0lZktMzQGjhbF1eGbeKPxDg6tYbcKqhLILJPdebWFJP53jpoabfK8RnGWEWsTS6UcZDDw04q0FengAfxjWgl/6c6OrBbCQLXHyMKaPXKnQ5v2qmTTjDhACsuoUOhHOJBijs8q2Hm1PEtzMtf/2ti1h4iIiFp2KD6i8Yhy18P9sbgSG6/IBatuLLafNJiRTPazhxqULzHtLzttGS3lufMxQgClK7m8LGZFV0qcASjw3jdD1NGK6q9W61NVCaV9s+q+UG+RPJI8IZbjQQumW1JmShRUU30zchCqQors/MNMsJKlrJsBppGOkgz8EDK8pFoWsTCWSVmx7tteUSNrAVSde4bKc25Fxvbl5w11nBlfkpVcwuSWWW/fUke756wvGxtwj1QdS69dG1tfOEkeik21BHpHpDK1C+Uw64T1s1x7TqQBe8bxKrIGkZEuQqxIFoNNxmoixCbm8eghfTSFbcuNyoX6eEOVLo9QqLoEhITEyVHuhtBI+drRnsCQypTbcGN+QJscwKTzHKLKo/ZDXJ9YXUVsU5pVrhRzuAeQ2PmYlkn2LUJoPIm5+oTCFgcMgpbU3bc6DX5Rq6DaRSUkytxZbZbU85e2RpJUr5DWJLSsC4nqCklmiTDaVDRczZtI/3WPyBjoekUqSo0gxI05hLLDCAhNveIHMncmFp26eUDnTPYpum9kNUet+06nLyyCNUS6S4R5E2H0iQI7JKSEgKn5hRA1Nk6/SLE3G0Z16weqM92Vb2i1X26piTZVdqWTkKv83xfkPnFWVd8F1XeOVF7nwEP9WnXAtxxVs6iSRfmTcmNGBaR/aHFsmwpN2Glcd6/MJsbeptHPP9PWV+Iubs5oZoOFJOWdT+8Op47555la29NB6RJoBoABoBBHUuIi/oRm56xiCAw0zcoxOS62JlsONqGqTFdYo7LWJzKqghiWUTdXEJN4suDqYxo1U0c4VTA1bpj2T2ZyYIUBmZQbKPhCiQwhiSayoap7gJ0+2OURe9QrVLp7Rcm51hOXSwUFKJ8ANYYZjtApaBllWJiYV8JsEg+ZvE6S/R1TIQ52XzMuw0FuiYqLyrZEJ+zZTzJPOJNL0Oi4XqMtMTcw0AxLFBT8S3FHUgeQ+sR+v45q80lxLDyJNu+yTlUfnqYijtSTo6pwOuKGpUSSN94nVr8H7+lk1LFDcupblLkkpANy67uPJMQLENTfrSl+3zjryQcyUk2QP9I0/OGl+tOLbKM2ZRJ0uY0MSdXq6uHTpGam76ZWmlEep2T6kQvWbwQTTcupLgCW0FJ63KjCNIFstiU25aCLHofZHV50IXXJtmnNHvFpn7V3yv7oP+6LAo/ZrhilpQfYBNvJ14s2eISfI6D0AiyltCOkc8MSb86vJIS7swu9srCSv8Nom+H+yiv1IJcnm0U9o83e8u38I/WL5l5SWlgBLy7TYGwQgC0boZSL7kHoHZfh2kFLswyqfmRsuYN0g9QnaJsy02wjhsNoaR91CQkfSPcYhsSFbbDToINOQtpbSCCNMCCCCAAgggg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6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Comparing the Human and Rat Brain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1552846"/>
            <a:ext cx="188045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/>
              <a:t>Human Brain</a:t>
            </a:r>
            <a:endParaRPr lang="en-US" sz="2500" dirty="0"/>
          </a:p>
        </p:txBody>
      </p:sp>
      <p:sp>
        <p:nvSpPr>
          <p:cNvPr id="8" name="TextBox 7"/>
          <p:cNvSpPr txBox="1"/>
          <p:nvPr/>
        </p:nvSpPr>
        <p:spPr>
          <a:xfrm>
            <a:off x="6098728" y="1600742"/>
            <a:ext cx="136614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/>
              <a:t>Rat Brain</a:t>
            </a:r>
            <a:endParaRPr lang="en-US" sz="2500" dirty="0"/>
          </a:p>
        </p:txBody>
      </p:sp>
      <p:grpSp>
        <p:nvGrpSpPr>
          <p:cNvPr id="2" name="Group 8"/>
          <p:cNvGrpSpPr/>
          <p:nvPr/>
        </p:nvGrpSpPr>
        <p:grpSpPr>
          <a:xfrm>
            <a:off x="33337" y="1906215"/>
            <a:ext cx="9024257" cy="4370900"/>
            <a:chOff x="54430" y="2029900"/>
            <a:chExt cx="9024257" cy="4370900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92" t="2185" r="1127"/>
            <a:stretch/>
          </p:blipFill>
          <p:spPr bwMode="auto">
            <a:xfrm>
              <a:off x="54430" y="2077796"/>
              <a:ext cx="9024257" cy="43230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54430" y="2029900"/>
              <a:ext cx="402770" cy="332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029443" y="2077796"/>
              <a:ext cx="2016586" cy="10464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3812" y="4953000"/>
            <a:ext cx="21642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Humans have a more developed cerebral cortex, many gyri and sulci (ridges and grooves)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19600" y="2072365"/>
            <a:ext cx="289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Both have large cerebellums and differently shaped ventricles (white gaps)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10000" y="4953000"/>
            <a:ext cx="2288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Lower parts of the brain are almost identical in mice, rats and humans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5715000" y="4800600"/>
            <a:ext cx="2057400" cy="1143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2514601" y="5105400"/>
            <a:ext cx="1219199" cy="914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781799" y="5691664"/>
            <a:ext cx="1981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This area is what controls addiction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39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676400"/>
          </a:xfrm>
        </p:spPr>
        <p:txBody>
          <a:bodyPr>
            <a:noAutofit/>
          </a:bodyPr>
          <a:lstStyle/>
          <a:p>
            <a:r>
              <a:rPr lang="en-US" dirty="0" smtClean="0"/>
              <a:t>How do scientists figure out what parts of the brain are involved in addiction?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9" t="2830" r="2805" b="2911"/>
          <a:stretch/>
        </p:blipFill>
        <p:spPr bwMode="auto">
          <a:xfrm>
            <a:off x="1540042" y="1600200"/>
            <a:ext cx="5823284" cy="4026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5626769"/>
            <a:ext cx="9144000" cy="8502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i="0" kern="1200">
                <a:solidFill>
                  <a:schemeClr val="tx1"/>
                </a:solidFill>
                <a:latin typeface="Gill Sans"/>
                <a:ea typeface="+mj-ea"/>
                <a:cs typeface="Gill Sans"/>
              </a:defRPr>
            </a:lvl1pPr>
          </a:lstStyle>
          <a:p>
            <a:r>
              <a:rPr lang="en-US" dirty="0" smtClean="0"/>
              <a:t>Complete Lab on Paper.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06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38437" y="3399216"/>
            <a:ext cx="8627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Time (min)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501299" y="2158440"/>
            <a:ext cx="20259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Total number of lever presses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1620677" y="827245"/>
            <a:ext cx="89825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/>
              <a:t>Rat A</a:t>
            </a:r>
            <a:endParaRPr lang="en-US" sz="25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353427" y="827245"/>
            <a:ext cx="88383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/>
              <a:t>Rat B</a:t>
            </a:r>
            <a:endParaRPr lang="en-US" sz="25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363974" y="3424823"/>
            <a:ext cx="8627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Time (min)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3255570" y="2165706"/>
            <a:ext cx="20259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Total number of lever presses</a:t>
            </a:r>
            <a:endParaRPr lang="en-US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6"/>
          <a:stretch/>
        </p:blipFill>
        <p:spPr bwMode="auto">
          <a:xfrm>
            <a:off x="668051" y="1211130"/>
            <a:ext cx="2751616" cy="2212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537" y="1182120"/>
            <a:ext cx="2756264" cy="2217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7772022" y="1091956"/>
            <a:ext cx="36609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781699" y="1412980"/>
            <a:ext cx="366092" cy="0"/>
          </a:xfrm>
          <a:prstGeom prst="line">
            <a:avLst/>
          </a:prstGeom>
          <a:ln w="317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153023" y="914400"/>
            <a:ext cx="990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Stimulus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8153022" y="1228314"/>
            <a:ext cx="652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Food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323306" y="674845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*</a:t>
            </a:r>
            <a:endParaRPr lang="en-US" sz="4000" dirty="0"/>
          </a:p>
        </p:txBody>
      </p:sp>
      <p:sp>
        <p:nvSpPr>
          <p:cNvPr id="19" name="TextBox 18"/>
          <p:cNvSpPr txBox="1"/>
          <p:nvPr/>
        </p:nvSpPr>
        <p:spPr>
          <a:xfrm>
            <a:off x="1638437" y="6200001"/>
            <a:ext cx="8627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Time (min)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-504355" y="4928925"/>
            <a:ext cx="20259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Total number of lever presses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5363973" y="6189507"/>
            <a:ext cx="8627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Time (min)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3255570" y="4928926"/>
            <a:ext cx="20259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Total number of lever presses</a:t>
            </a:r>
            <a:endParaRPr lang="en-US" sz="12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602" y="3978256"/>
            <a:ext cx="2751616" cy="2221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831" y="3969734"/>
            <a:ext cx="2733024" cy="2198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600200" y="3663480"/>
            <a:ext cx="87421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/>
              <a:t>Rat C</a:t>
            </a:r>
            <a:endParaRPr lang="en-US" sz="25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330985" y="3663480"/>
            <a:ext cx="90627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/>
              <a:t>Rat D</a:t>
            </a:r>
            <a:endParaRPr lang="en-US" sz="25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323306" y="3496511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*</a:t>
            </a:r>
            <a:endParaRPr lang="en-US" sz="40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44989" y="0"/>
            <a:ext cx="8118161" cy="1143000"/>
          </a:xfrm>
        </p:spPr>
        <p:txBody>
          <a:bodyPr/>
          <a:lstStyle/>
          <a:p>
            <a:r>
              <a:rPr lang="en-US" dirty="0" smtClean="0"/>
              <a:t>The Data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51065" y="152400"/>
            <a:ext cx="2830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Which rats pressed the stimulus lever the most?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152400"/>
            <a:ext cx="253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Which rats pressed the food lever the most?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349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017" r="1786" b="24450"/>
          <a:stretch/>
        </p:blipFill>
        <p:spPr>
          <a:xfrm>
            <a:off x="4800600" y="4176890"/>
            <a:ext cx="3455032" cy="2286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28" t="37619" r="2262" b="23492"/>
          <a:stretch/>
        </p:blipFill>
        <p:spPr>
          <a:xfrm>
            <a:off x="607150" y="1796100"/>
            <a:ext cx="3318591" cy="20901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54" t="37460" r="2142" b="24286"/>
          <a:stretch/>
        </p:blipFill>
        <p:spPr>
          <a:xfrm>
            <a:off x="4701039" y="1813164"/>
            <a:ext cx="3361158" cy="20559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parts of the brain are involved in addiction?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21141" y="1471446"/>
            <a:ext cx="89825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/>
              <a:t>Rat A</a:t>
            </a:r>
            <a:endParaRPr lang="en-US" sz="25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939046" y="1471446"/>
            <a:ext cx="88383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/>
              <a:t>Rat B</a:t>
            </a:r>
            <a:endParaRPr lang="en-US" sz="25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900664" y="3872090"/>
            <a:ext cx="87421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/>
              <a:t>Rat C</a:t>
            </a:r>
            <a:endParaRPr lang="en-US" sz="25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927825" y="3872090"/>
            <a:ext cx="90627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/>
              <a:t>Rat D</a:t>
            </a:r>
            <a:endParaRPr lang="en-US" sz="25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489960" y="1656112"/>
            <a:ext cx="898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cocaine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08" t="36494" r="1787" b="23968"/>
          <a:stretch/>
        </p:blipFill>
        <p:spPr>
          <a:xfrm>
            <a:off x="617413" y="4352020"/>
            <a:ext cx="3361229" cy="212498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7612715" y="1656112"/>
            <a:ext cx="850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670801" y="1276810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*</a:t>
            </a:r>
            <a:endParaRPr lang="en-US" sz="4000" dirty="0"/>
          </a:p>
        </p:txBody>
      </p:sp>
      <p:sp>
        <p:nvSpPr>
          <p:cNvPr id="14" name="TextBox 13"/>
          <p:cNvSpPr txBox="1"/>
          <p:nvPr/>
        </p:nvSpPr>
        <p:spPr>
          <a:xfrm>
            <a:off x="2670801" y="3706090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*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4704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07" t="25862" r="1126" b="13293"/>
          <a:stretch/>
        </p:blipFill>
        <p:spPr bwMode="auto">
          <a:xfrm>
            <a:off x="1828800" y="1954143"/>
            <a:ext cx="6113761" cy="356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Brain’s Reward Circuit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600200"/>
            <a:ext cx="2362199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Prefrontal Cortex</a:t>
            </a:r>
          </a:p>
          <a:p>
            <a:pPr algn="ctr"/>
            <a:r>
              <a:rPr lang="en-US" sz="2000" dirty="0" smtClean="0"/>
              <a:t>(PFC)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817534" y="5105400"/>
            <a:ext cx="2337499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Nucleus </a:t>
            </a:r>
            <a:r>
              <a:rPr lang="en-US" sz="2000" dirty="0" err="1" smtClean="0"/>
              <a:t>Accumbens</a:t>
            </a:r>
            <a:r>
              <a:rPr lang="en-US" sz="2000" dirty="0" smtClean="0"/>
              <a:t> </a:t>
            </a:r>
          </a:p>
          <a:p>
            <a:pPr algn="ctr"/>
            <a:r>
              <a:rPr lang="en-US" sz="2000" dirty="0" smtClean="0"/>
              <a:t>(</a:t>
            </a:r>
            <a:r>
              <a:rPr lang="en-US" sz="2000" dirty="0" err="1" smtClean="0"/>
              <a:t>NAc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911209" y="5465425"/>
            <a:ext cx="2617255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Ventral Tegmental Area</a:t>
            </a:r>
          </a:p>
          <a:p>
            <a:pPr algn="ctr"/>
            <a:r>
              <a:rPr lang="en-US" sz="2000" dirty="0" smtClean="0"/>
              <a:t>(VTA)</a:t>
            </a:r>
            <a:endParaRPr lang="en-US" sz="20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362199" y="2308086"/>
            <a:ext cx="609601" cy="5873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155033" y="4572000"/>
            <a:ext cx="502567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5257800" y="4528177"/>
            <a:ext cx="664030" cy="964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094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8"/>
          <p:cNvGrpSpPr/>
          <p:nvPr/>
        </p:nvGrpSpPr>
        <p:grpSpPr>
          <a:xfrm>
            <a:off x="173997" y="1990708"/>
            <a:ext cx="8925370" cy="4323004"/>
            <a:chOff x="54430" y="2029900"/>
            <a:chExt cx="9024257" cy="4370900"/>
          </a:xfrm>
        </p:grpSpPr>
        <p:pic>
          <p:nvPicPr>
            <p:cNvPr id="20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92" t="2185" r="1127"/>
            <a:stretch/>
          </p:blipFill>
          <p:spPr bwMode="auto">
            <a:xfrm>
              <a:off x="54430" y="2077796"/>
              <a:ext cx="9024257" cy="43230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1" name="Rectangle 20"/>
            <p:cNvSpPr/>
            <p:nvPr/>
          </p:nvSpPr>
          <p:spPr>
            <a:xfrm>
              <a:off x="54430" y="2029900"/>
              <a:ext cx="402770" cy="332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029443" y="2077796"/>
              <a:ext cx="2016586" cy="10464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Brain’s Reward Circuit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47800" y="1552846"/>
            <a:ext cx="188045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/>
              <a:t>Human Brain</a:t>
            </a:r>
            <a:endParaRPr lang="en-US" sz="2500" dirty="0"/>
          </a:p>
        </p:txBody>
      </p:sp>
      <p:sp>
        <p:nvSpPr>
          <p:cNvPr id="9" name="TextBox 8"/>
          <p:cNvSpPr txBox="1"/>
          <p:nvPr/>
        </p:nvSpPr>
        <p:spPr>
          <a:xfrm>
            <a:off x="6098728" y="1600742"/>
            <a:ext cx="136614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/>
              <a:t>Rat Brain</a:t>
            </a:r>
            <a:endParaRPr lang="en-US" sz="2500" dirty="0"/>
          </a:p>
        </p:txBody>
      </p:sp>
      <p:sp>
        <p:nvSpPr>
          <p:cNvPr id="10" name="Oval 9"/>
          <p:cNvSpPr/>
          <p:nvPr/>
        </p:nvSpPr>
        <p:spPr>
          <a:xfrm>
            <a:off x="6760032" y="4604656"/>
            <a:ext cx="533400" cy="533400"/>
          </a:xfrm>
          <a:prstGeom prst="ellipse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307772" y="3853544"/>
            <a:ext cx="533400" cy="533400"/>
          </a:xfrm>
          <a:prstGeom prst="ellipse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725888" y="4669972"/>
            <a:ext cx="533400" cy="533400"/>
          </a:xfrm>
          <a:prstGeom prst="ellipse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284514" y="3984168"/>
            <a:ext cx="533400" cy="533400"/>
          </a:xfrm>
          <a:prstGeom prst="ellipse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90795" y="3287486"/>
            <a:ext cx="533400" cy="533400"/>
          </a:xfrm>
          <a:prstGeom prst="ellipse">
            <a:avLst/>
          </a:prstGeom>
          <a:noFill/>
          <a:ln w="444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222965" y="3586844"/>
            <a:ext cx="533400" cy="533400"/>
          </a:xfrm>
          <a:prstGeom prst="ellipse">
            <a:avLst/>
          </a:prstGeom>
          <a:noFill/>
          <a:ln w="444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781799" y="5344886"/>
            <a:ext cx="83820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VTA</a:t>
            </a:r>
            <a:endParaRPr lang="en-US" sz="25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262154" y="5334000"/>
            <a:ext cx="83820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err="1" smtClean="0"/>
              <a:t>NAc</a:t>
            </a:r>
            <a:endParaRPr lang="en-US" sz="25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320540" y="4425042"/>
            <a:ext cx="83820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PFC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3690873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2893</TotalTime>
  <Words>279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Neurological Disorders Lesson 5.1 </vt:lpstr>
      <vt:lpstr>Do Now:</vt:lpstr>
      <vt:lpstr>Should animals be used in scientific research?</vt:lpstr>
      <vt:lpstr>Comparing the Human and Rat Brain</vt:lpstr>
      <vt:lpstr>How do scientists figure out what parts of the brain are involved in addiction?</vt:lpstr>
      <vt:lpstr>The Data</vt:lpstr>
      <vt:lpstr>What parts of the brain are involved in addiction?</vt:lpstr>
      <vt:lpstr>The Brain’s Reward Circuit</vt:lpstr>
      <vt:lpstr>The Brain’s Reward Circuit</vt:lpstr>
      <vt:lpstr>PowerPoint Presentation</vt:lpstr>
      <vt:lpstr>What is Addiction?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Five Senses In the Brain</dc:title>
  <dc:creator>KatieJeff</dc:creator>
  <cp:lastModifiedBy>Eagle</cp:lastModifiedBy>
  <cp:revision>65</cp:revision>
  <cp:lastPrinted>2018-11-26T15:56:54Z</cp:lastPrinted>
  <dcterms:created xsi:type="dcterms:W3CDTF">2012-02-07T14:43:48Z</dcterms:created>
  <dcterms:modified xsi:type="dcterms:W3CDTF">2018-11-26T19:36:11Z</dcterms:modified>
</cp:coreProperties>
</file>